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2" r:id="rId2"/>
    <p:sldId id="289" r:id="rId3"/>
    <p:sldId id="296" r:id="rId4"/>
    <p:sldId id="290" r:id="rId5"/>
    <p:sldId id="291" r:id="rId6"/>
    <p:sldId id="304" r:id="rId7"/>
    <p:sldId id="297" r:id="rId8"/>
    <p:sldId id="298" r:id="rId9"/>
    <p:sldId id="301" r:id="rId10"/>
    <p:sldId id="294" r:id="rId11"/>
    <p:sldId id="299" r:id="rId12"/>
    <p:sldId id="279" r:id="rId13"/>
    <p:sldId id="288" r:id="rId14"/>
    <p:sldId id="277" r:id="rId15"/>
    <p:sldId id="300" r:id="rId16"/>
    <p:sldId id="302" r:id="rId17"/>
    <p:sldId id="303" r:id="rId18"/>
    <p:sldId id="285"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86037-2C3B-4BD6-BADA-A93B20F35D10}" type="datetimeFigureOut">
              <a:rPr lang="en-US" smtClean="0"/>
              <a:pPr/>
              <a:t>7/27/2015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A1635-4D94-4195-8F4F-7D62DCD30A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Grading 10.. 30 % time</a:t>
            </a:r>
            <a:endParaRPr lang="en-US" dirty="0"/>
          </a:p>
        </p:txBody>
      </p:sp>
      <p:sp>
        <p:nvSpPr>
          <p:cNvPr id="4" name="Slide Number Placeholder 3"/>
          <p:cNvSpPr>
            <a:spLocks noGrp="1"/>
          </p:cNvSpPr>
          <p:nvPr>
            <p:ph type="sldNum" sz="quarter" idx="10"/>
          </p:nvPr>
        </p:nvSpPr>
        <p:spPr/>
        <p:txBody>
          <a:bodyPr/>
          <a:lstStyle/>
          <a:p>
            <a:fld id="{1980B698-B76B-4EA8-9515-20BAED87FC11}"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Distance e-septum and duration of contact</a:t>
            </a:r>
            <a:endParaRPr lang="en-IN" smtClean="0"/>
          </a:p>
        </p:txBody>
      </p:sp>
      <p:sp>
        <p:nvSpPr>
          <p:cNvPr id="4" name="Slide Number Placeholder 3"/>
          <p:cNvSpPr>
            <a:spLocks noGrp="1"/>
          </p:cNvSpPr>
          <p:nvPr>
            <p:ph type="sldNum" sz="quarter" idx="5"/>
          </p:nvPr>
        </p:nvSpPr>
        <p:spPr/>
        <p:txBody>
          <a:bodyPr/>
          <a:lstStyle/>
          <a:p>
            <a:pPr>
              <a:defRPr/>
            </a:pPr>
            <a:fld id="{C0B66FFE-9A05-4D8C-9F92-FF2301DFC555}" type="slidenum">
              <a:rPr lang="en-IN" smtClean="0"/>
              <a:pPr>
                <a:defRPr/>
              </a:pPr>
              <a:t>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Factors predisposing to SAM. LV: left ventricle; MV: mitral valve.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80355B-9918-4E53-9C8B-D265E4320D54}"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355B-9918-4E53-9C8B-D265E4320D54}"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355B-9918-4E53-9C8B-D265E4320D54}"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355B-9918-4E53-9C8B-D265E4320D54}"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80355B-9918-4E53-9C8B-D265E4320D54}" type="datetimeFigureOut">
              <a:rPr lang="en-US" smtClean="0"/>
              <a:pPr/>
              <a:t>7/27/2015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80355B-9918-4E53-9C8B-D265E4320D54}" type="datetimeFigureOut">
              <a:rPr lang="en-US" smtClean="0"/>
              <a:pPr/>
              <a:t>7/27/2015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80355B-9918-4E53-9C8B-D265E4320D54}" type="datetimeFigureOut">
              <a:rPr lang="en-US" smtClean="0"/>
              <a:pPr/>
              <a:t>7/27/2015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80355B-9918-4E53-9C8B-D265E4320D54}" type="datetimeFigureOut">
              <a:rPr lang="en-US" smtClean="0"/>
              <a:pPr/>
              <a:t>7/27/2015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0355B-9918-4E53-9C8B-D265E4320D54}" type="datetimeFigureOut">
              <a:rPr lang="en-US" smtClean="0"/>
              <a:pPr/>
              <a:t>7/27/2015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0355B-9918-4E53-9C8B-D265E4320D54}" type="datetimeFigureOut">
              <a:rPr lang="en-US" smtClean="0"/>
              <a:pPr/>
              <a:t>7/27/2015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0355B-9918-4E53-9C8B-D265E4320D54}" type="datetimeFigureOut">
              <a:rPr lang="en-US" smtClean="0"/>
              <a:pPr/>
              <a:t>7/27/2015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E95E0-13AB-4E1A-AD86-BA14C455B0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0355B-9918-4E53-9C8B-D265E4320D54}" type="datetimeFigureOut">
              <a:rPr lang="en-US" smtClean="0"/>
              <a:pPr/>
              <a:t>7/27/2015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E95E0-13AB-4E1A-AD86-BA14C455B06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E:\HCM\HOC3.avi"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E:\thesis%20hcm\sam\JTI_2012_03_21_WALKER_200589_SDC1.wm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E:\thesis%20hcm\sam\JTI_2012_03_21_WALKER_200589_SDC2.wm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SAM</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638800"/>
          </a:xfrm>
        </p:spPr>
        <p:txBody>
          <a:bodyPr>
            <a:normAutofit/>
          </a:bodyPr>
          <a:lstStyle/>
          <a:p>
            <a:pPr marL="514350" indent="-514350" algn="just">
              <a:buFont typeface="+mj-lt"/>
              <a:buAutoNum type="arabicPeriod"/>
              <a:defRPr/>
            </a:pPr>
            <a:r>
              <a:rPr lang="en-GB" sz="2800" dirty="0" smtClean="0"/>
              <a:t>Mitral </a:t>
            </a:r>
            <a:r>
              <a:rPr lang="en-GB" sz="2800" dirty="0" smtClean="0"/>
              <a:t>valve is drawn toward the septum because of the lower pressure that occurs as blood is ejected at high velocity through a narrowed outflow tract (</a:t>
            </a:r>
            <a:r>
              <a:rPr lang="en-GB" sz="2800" dirty="0" err="1" smtClean="0"/>
              <a:t>Venturi</a:t>
            </a:r>
            <a:r>
              <a:rPr lang="en-GB" sz="2800" dirty="0" smtClean="0"/>
              <a:t> effect)</a:t>
            </a:r>
          </a:p>
          <a:p>
            <a:pPr marL="514350" indent="-514350" algn="just">
              <a:buFont typeface="+mj-lt"/>
              <a:buAutoNum type="arabicPeriod"/>
              <a:defRPr/>
            </a:pPr>
            <a:r>
              <a:rPr lang="en-GB" sz="2800" dirty="0" smtClean="0"/>
              <a:t>Mitral valve is pulled against the septum by contraction of the papillary muscles, which occurs because of the valve's abnormal location and septal hypertrophy altering the orientation of the papillary muscles</a:t>
            </a:r>
          </a:p>
          <a:p>
            <a:pPr marL="514350" indent="-514350" algn="just">
              <a:buFont typeface="+mj-lt"/>
              <a:buAutoNum type="arabicPeriod"/>
              <a:defRPr/>
            </a:pPr>
            <a:r>
              <a:rPr lang="en-US" sz="2800" dirty="0" smtClean="0"/>
              <a:t>Hydrodynamic “drag” or the “pushing” force of flow</a:t>
            </a:r>
            <a:endParaRPr lang="en-GB" sz="2800" dirty="0" smtClean="0"/>
          </a:p>
        </p:txBody>
      </p:sp>
      <p:sp>
        <p:nvSpPr>
          <p:cNvPr id="4" name="Rectangle 2"/>
          <p:cNvSpPr txBox="1">
            <a:spLocks noRot="1" noChangeArrowheads="1"/>
          </p:cNvSpPr>
          <p:nvPr/>
        </p:nvSpPr>
        <p:spPr bwMode="auto">
          <a:xfrm>
            <a:off x="0" y="0"/>
            <a:ext cx="9144000" cy="609600"/>
          </a:xfrm>
          <a:prstGeom prst="rect">
            <a:avLst/>
          </a:prstGeom>
          <a:noFill/>
          <a:ln w="9525">
            <a:noFill/>
            <a:miter lim="800000"/>
            <a:headEnd/>
            <a:tailEnd/>
          </a:ln>
          <a:effectLst/>
        </p:spPr>
        <p:txBody>
          <a:bodyPr anchor="ctr"/>
          <a:lstStyle/>
          <a:p>
            <a:pPr algn="ctr" eaLnBrk="1" hangingPunct="1">
              <a:defRPr/>
            </a:pPr>
            <a:endParaRPr lang="en-US" sz="3600" i="0" kern="0" dirty="0">
              <a:effectLst>
                <a:outerShdw blurRad="38100" dist="38100" dir="2700000" algn="tl">
                  <a:srgbClr val="000000"/>
                </a:outerShdw>
              </a:effectLst>
              <a:latin typeface="Times New Roman" pitchFamily="18" charset="0"/>
              <a:ea typeface="+mj-ea"/>
              <a:cs typeface="Times New Roman" pitchFamily="18" charset="0"/>
            </a:endParaRPr>
          </a:p>
        </p:txBody>
      </p:sp>
      <p:sp>
        <p:nvSpPr>
          <p:cNvPr id="5" name="Rectangle 4"/>
          <p:cNvSpPr/>
          <p:nvPr/>
        </p:nvSpPr>
        <p:spPr>
          <a:xfrm>
            <a:off x="533400" y="152400"/>
            <a:ext cx="8382000" cy="584775"/>
          </a:xfrm>
          <a:prstGeom prst="rect">
            <a:avLst/>
          </a:prstGeom>
        </p:spPr>
        <p:txBody>
          <a:bodyPr wrap="square">
            <a:spAutoFit/>
          </a:bodyPr>
          <a:lstStyle/>
          <a:p>
            <a:pPr algn="just">
              <a:defRPr/>
            </a:pPr>
            <a:r>
              <a:rPr lang="en-GB" sz="3200" b="1" dirty="0" smtClean="0"/>
              <a:t>Explanations for the SAM of the mitral valve </a:t>
            </a:r>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srcRect/>
          <a:stretch>
            <a:fillRect/>
          </a:stretch>
        </p:blipFill>
        <p:spPr bwMode="auto">
          <a:xfrm>
            <a:off x="152400" y="0"/>
            <a:ext cx="8458200" cy="688899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Elongated mitral leaflet causing SAM</a:t>
            </a:r>
            <a:endParaRPr lang="en-US" dirty="0"/>
          </a:p>
        </p:txBody>
      </p:sp>
      <p:pic>
        <p:nvPicPr>
          <p:cNvPr id="1026" name="Picture 2"/>
          <p:cNvPicPr>
            <a:picLocks noChangeAspect="1" noChangeArrowheads="1"/>
          </p:cNvPicPr>
          <p:nvPr/>
        </p:nvPicPr>
        <p:blipFill>
          <a:blip r:embed="rId2"/>
          <a:srcRect/>
          <a:stretch>
            <a:fillRect/>
          </a:stretch>
        </p:blipFill>
        <p:spPr bwMode="auto">
          <a:xfrm>
            <a:off x="3071813" y="2319338"/>
            <a:ext cx="3000375" cy="2219325"/>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3"/>
          <a:srcRect/>
          <a:stretch>
            <a:fillRect/>
          </a:stretch>
        </p:blipFill>
        <p:spPr bwMode="auto">
          <a:xfrm>
            <a:off x="381000" y="3276600"/>
            <a:ext cx="2476500" cy="1552575"/>
          </a:xfrm>
          <a:prstGeom prst="rect">
            <a:avLst/>
          </a:prstGeom>
          <a:noFill/>
          <a:ln w="9525">
            <a:noFill/>
            <a:miter lim="800000"/>
            <a:headEnd/>
            <a:tailEnd/>
          </a:ln>
          <a:effectLst/>
        </p:spPr>
      </p:pic>
      <p:sp>
        <p:nvSpPr>
          <p:cNvPr id="6" name="Rectangle 5"/>
          <p:cNvSpPr/>
          <p:nvPr/>
        </p:nvSpPr>
        <p:spPr>
          <a:xfrm>
            <a:off x="1676400" y="5943600"/>
            <a:ext cx="5675336" cy="369332"/>
          </a:xfrm>
          <a:prstGeom prst="rect">
            <a:avLst/>
          </a:prstGeom>
        </p:spPr>
        <p:txBody>
          <a:bodyPr wrap="none">
            <a:spAutoFit/>
          </a:bodyPr>
          <a:lstStyle/>
          <a:p>
            <a:r>
              <a:rPr lang="en-US" dirty="0" smtClean="0"/>
              <a:t>Christine Rodger  British Heart Journal, 1976, 38, 732-737. </a:t>
            </a:r>
            <a:endParaRPr lang="en-US" dirty="0"/>
          </a:p>
        </p:txBody>
      </p:sp>
      <p:pic>
        <p:nvPicPr>
          <p:cNvPr id="1028" name="Picture 4"/>
          <p:cNvPicPr>
            <a:picLocks noChangeAspect="1" noChangeArrowheads="1"/>
          </p:cNvPicPr>
          <p:nvPr/>
        </p:nvPicPr>
        <p:blipFill>
          <a:blip r:embed="rId4"/>
          <a:srcRect/>
          <a:stretch>
            <a:fillRect/>
          </a:stretch>
        </p:blipFill>
        <p:spPr bwMode="auto">
          <a:xfrm>
            <a:off x="457200" y="1600200"/>
            <a:ext cx="2457450" cy="160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152400"/>
            <a:ext cx="8870511"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Patterns of systolic anterior motion of the mitral valve in hypertrophic </a:t>
            </a:r>
            <a:r>
              <a:rPr lang="en-US" sz="2400" b="1" dirty="0" err="1" smtClean="0"/>
              <a:t>cardiomyopathy</a:t>
            </a:r>
            <a:r>
              <a:rPr lang="en-US" sz="2400" b="1" dirty="0" smtClean="0"/>
              <a:t>: assessment by two-dimensional echocardiography. –</a:t>
            </a:r>
            <a:r>
              <a:rPr lang="en-US" sz="2400" b="1" dirty="0" err="1" smtClean="0"/>
              <a:t>maron</a:t>
            </a:r>
            <a:r>
              <a:rPr lang="en-US" sz="2400" b="1" dirty="0" smtClean="0"/>
              <a:t> et al</a:t>
            </a:r>
            <a:br>
              <a:rPr lang="en-US" sz="2400" b="1" dirty="0" smtClean="0"/>
            </a:br>
            <a:endParaRPr lang="en-US" sz="2400" dirty="0"/>
          </a:p>
        </p:txBody>
      </p:sp>
      <p:sp>
        <p:nvSpPr>
          <p:cNvPr id="3" name="Content Placeholder 2"/>
          <p:cNvSpPr>
            <a:spLocks noGrp="1"/>
          </p:cNvSpPr>
          <p:nvPr>
            <p:ph idx="1"/>
          </p:nvPr>
        </p:nvSpPr>
        <p:spPr/>
        <p:txBody>
          <a:bodyPr>
            <a:noAutofit/>
          </a:bodyPr>
          <a:lstStyle/>
          <a:p>
            <a:r>
              <a:rPr lang="en-US" sz="2400" dirty="0" smtClean="0"/>
              <a:t>In 36 patients (58%), both the anterior and posterior mitral leaflets appeared to participate in SAM.</a:t>
            </a:r>
          </a:p>
          <a:p>
            <a:endParaRPr lang="en-US" sz="2400" dirty="0" smtClean="0"/>
          </a:p>
          <a:p>
            <a:r>
              <a:rPr lang="en-US" sz="2400" dirty="0" smtClean="0"/>
              <a:t>In 19 patients (31%), SAM was produced selectively by the posterior mitral leaflet. </a:t>
            </a:r>
          </a:p>
          <a:p>
            <a:endParaRPr lang="en-US" sz="2400" dirty="0" smtClean="0"/>
          </a:p>
          <a:p>
            <a:r>
              <a:rPr lang="en-US" sz="2400" dirty="0" smtClean="0"/>
              <a:t>In only 6 patients (10%) was the anterior leaflet alone responsible for SAM. </a:t>
            </a:r>
          </a:p>
          <a:p>
            <a:endParaRPr lang="en-US" sz="2400" dirty="0" smtClean="0"/>
          </a:p>
          <a:p>
            <a:r>
              <a:rPr lang="en-US" sz="2400" dirty="0" smtClean="0"/>
              <a:t>In 51 patients (82%), only the distal portion of the anterior or posterior mitral leaflet approached the septum in systole. </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2"/>
          <a:srcRect/>
          <a:stretch>
            <a:fillRect/>
          </a:stretch>
        </p:blipFill>
        <p:spPr bwMode="auto">
          <a:xfrm>
            <a:off x="0" y="228600"/>
            <a:ext cx="8839199" cy="645401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a:srcRect/>
          <a:stretch>
            <a:fillRect/>
          </a:stretch>
        </p:blipFill>
        <p:spPr bwMode="auto">
          <a:xfrm>
            <a:off x="1" y="581025"/>
            <a:ext cx="9360192" cy="42957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a:blip r:embed="rId2"/>
          <a:srcRect l="17570" t="17708" r="16252" b="31250"/>
          <a:stretch>
            <a:fillRect/>
          </a:stretch>
        </p:blipFill>
        <p:spPr bwMode="auto">
          <a:xfrm>
            <a:off x="-1" y="533400"/>
            <a:ext cx="9489233" cy="4114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Mitral regurgitation</a:t>
            </a:r>
            <a:endParaRPr lang="en-US" dirty="0"/>
          </a:p>
        </p:txBody>
      </p:sp>
      <p:sp>
        <p:nvSpPr>
          <p:cNvPr id="3" name="Content Placeholder 2"/>
          <p:cNvSpPr>
            <a:spLocks noGrp="1"/>
          </p:cNvSpPr>
          <p:nvPr>
            <p:ph idx="1"/>
          </p:nvPr>
        </p:nvSpPr>
        <p:spPr/>
        <p:txBody>
          <a:bodyPr>
            <a:normAutofit/>
          </a:bodyPr>
          <a:lstStyle/>
          <a:p>
            <a:r>
              <a:rPr lang="en-US" sz="2400" dirty="0" smtClean="0"/>
              <a:t>Mitral regurgitation occurs in almost all patients with obstructive HCM as a consequence of SAM and abnormal mitral leaflet </a:t>
            </a:r>
            <a:r>
              <a:rPr lang="en-US" sz="2400" dirty="0" err="1" smtClean="0"/>
              <a:t>coaptation</a:t>
            </a:r>
            <a:r>
              <a:rPr lang="en-US" sz="2400" dirty="0" smtClean="0"/>
              <a:t> </a:t>
            </a:r>
          </a:p>
          <a:p>
            <a:endParaRPr lang="en-US" sz="2400" dirty="0" smtClean="0"/>
          </a:p>
          <a:p>
            <a:endParaRPr lang="en-US" sz="1600" dirty="0" smtClean="0"/>
          </a:p>
          <a:p>
            <a:r>
              <a:rPr lang="en-US" sz="1600" dirty="0" smtClean="0"/>
              <a:t>Shah PM, </a:t>
            </a:r>
            <a:r>
              <a:rPr lang="en-US" sz="1600" dirty="0" err="1" smtClean="0"/>
              <a:t>Gramiak</a:t>
            </a:r>
            <a:r>
              <a:rPr lang="en-US" sz="1600" dirty="0" smtClean="0"/>
              <a:t> R, Kramer DH. Ultrasound localization of left ventricular outflow obstruction in hypertrophic obstructive </a:t>
            </a:r>
            <a:r>
              <a:rPr lang="en-US" sz="1600" dirty="0" err="1" smtClean="0"/>
              <a:t>cardiomyopathy</a:t>
            </a:r>
            <a:r>
              <a:rPr lang="en-US" sz="1600" dirty="0" smtClean="0"/>
              <a:t>. Circulation. 1969</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200" b="1" dirty="0" smtClean="0">
                <a:latin typeface="Arial" charset="0"/>
                <a:ea typeface="msgothic" charset="0"/>
                <a:cs typeface="msgothic" charset="0"/>
              </a:rPr>
              <a:t>Summary </a:t>
            </a:r>
            <a:endParaRPr lang="en-GB" sz="3200" b="1" dirty="0">
              <a:latin typeface="Arial" charset="0"/>
              <a:ea typeface="msgothic" charset="0"/>
              <a:cs typeface="msgothic" charset="0"/>
            </a:endParaRPr>
          </a:p>
        </p:txBody>
      </p:sp>
      <p:pic>
        <p:nvPicPr>
          <p:cNvPr id="3074" name="Picture 2"/>
          <p:cNvPicPr>
            <a:picLocks noChangeAspect="1" noChangeArrowheads="1"/>
          </p:cNvPicPr>
          <p:nvPr/>
        </p:nvPicPr>
        <p:blipFill>
          <a:blip r:embed="rId3"/>
          <a:srcRect/>
          <a:stretch>
            <a:fillRect/>
          </a:stretch>
        </p:blipFill>
        <p:spPr bwMode="auto">
          <a:xfrm>
            <a:off x="6527520" y="6283380"/>
            <a:ext cx="2534400" cy="505493"/>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71040" y="1173724"/>
            <a:ext cx="7804800" cy="4506233"/>
          </a:xfrm>
          <a:prstGeom prst="rect">
            <a:avLst/>
          </a:prstGeom>
          <a:noFill/>
          <a:ln w="9525">
            <a:noFill/>
            <a:round/>
            <a:headEnd/>
            <a:tailEnd/>
          </a:ln>
          <a:effectLst/>
        </p:spPr>
      </p:pic>
      <p:sp>
        <p:nvSpPr>
          <p:cNvPr id="3076" name="Text Box 4"/>
          <p:cNvSpPr txBox="1">
            <a:spLocks noChangeArrowheads="1"/>
          </p:cNvSpPr>
          <p:nvPr/>
        </p:nvSpPr>
        <p:spPr bwMode="auto">
          <a:xfrm>
            <a:off x="671040" y="5972307"/>
            <a:ext cx="3918240" cy="309632"/>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Michael Ibrahim et al. </a:t>
            </a:r>
            <a:r>
              <a:rPr lang="en-GB" sz="1100" b="1" dirty="0" err="1">
                <a:solidFill>
                  <a:srgbClr val="000000"/>
                </a:solidFill>
                <a:latin typeface="Arial" charset="0"/>
                <a:ea typeface="msgothic" charset="0"/>
                <a:cs typeface="msgothic" charset="0"/>
              </a:rPr>
              <a:t>Eur</a:t>
            </a:r>
            <a:r>
              <a:rPr lang="en-GB" sz="1100" b="1" dirty="0">
                <a:solidFill>
                  <a:srgbClr val="000000"/>
                </a:solidFill>
                <a:latin typeface="Arial" charset="0"/>
                <a:ea typeface="msgothic" charset="0"/>
                <a:cs typeface="msgothic" charset="0"/>
              </a:rPr>
              <a:t> J </a:t>
            </a:r>
            <a:r>
              <a:rPr lang="en-GB" sz="1100" b="1" dirty="0" err="1">
                <a:solidFill>
                  <a:srgbClr val="000000"/>
                </a:solidFill>
                <a:latin typeface="Arial" charset="0"/>
                <a:ea typeface="msgothic" charset="0"/>
                <a:cs typeface="msgothic" charset="0"/>
              </a:rPr>
              <a:t>Cardiothorac</a:t>
            </a:r>
            <a:r>
              <a:rPr lang="en-GB" sz="1100" b="1" dirty="0">
                <a:solidFill>
                  <a:srgbClr val="000000"/>
                </a:solidFill>
                <a:latin typeface="Arial" charset="0"/>
                <a:ea typeface="msgothic" charset="0"/>
                <a:cs typeface="msgothic" charset="0"/>
              </a:rPr>
              <a:t> </a:t>
            </a:r>
            <a:r>
              <a:rPr lang="en-GB" sz="1100" b="1" dirty="0" err="1">
                <a:solidFill>
                  <a:srgbClr val="000000"/>
                </a:solidFill>
                <a:latin typeface="Arial" charset="0"/>
                <a:ea typeface="msgothic" charset="0"/>
                <a:cs typeface="msgothic" charset="0"/>
              </a:rPr>
              <a:t>Surg</a:t>
            </a:r>
            <a:r>
              <a:rPr lang="en-GB" sz="1100" b="1" dirty="0">
                <a:solidFill>
                  <a:srgbClr val="000000"/>
                </a:solidFill>
                <a:latin typeface="Arial" charset="0"/>
                <a:ea typeface="msgothic" charset="0"/>
                <a:cs typeface="msgothic" charset="0"/>
              </a:rPr>
              <a:t> 2012;ejcts.ezr232</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 The Author 2012. Published by Oxford University Press on behalf of the European Association for Cardio-Thoracic Surgery. All rights reserved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 CAUSES</a:t>
            </a:r>
            <a:endParaRPr lang="en-US" dirty="0"/>
          </a:p>
        </p:txBody>
      </p:sp>
      <p:sp>
        <p:nvSpPr>
          <p:cNvPr id="3" name="Content Placeholder 2"/>
          <p:cNvSpPr>
            <a:spLocks noGrp="1"/>
          </p:cNvSpPr>
          <p:nvPr>
            <p:ph idx="1"/>
          </p:nvPr>
        </p:nvSpPr>
        <p:spPr/>
        <p:txBody>
          <a:bodyPr/>
          <a:lstStyle/>
          <a:p>
            <a:r>
              <a:rPr lang="en-US" dirty="0" smtClean="0"/>
              <a:t>HCM patients </a:t>
            </a:r>
          </a:p>
          <a:p>
            <a:r>
              <a:rPr lang="en-US" dirty="0" err="1" smtClean="0"/>
              <a:t>Dobutamine</a:t>
            </a:r>
            <a:r>
              <a:rPr lang="en-US" dirty="0" smtClean="0"/>
              <a:t> stress echo</a:t>
            </a:r>
          </a:p>
          <a:p>
            <a:r>
              <a:rPr lang="en-US" dirty="0" smtClean="0"/>
              <a:t>Hypertension /</a:t>
            </a:r>
            <a:r>
              <a:rPr lang="en-US" dirty="0" err="1" smtClean="0"/>
              <a:t>Lvh</a:t>
            </a:r>
            <a:r>
              <a:rPr lang="en-US" dirty="0" smtClean="0"/>
              <a:t>/ diuretics</a:t>
            </a:r>
          </a:p>
          <a:p>
            <a:r>
              <a:rPr lang="en-US" dirty="0" smtClean="0"/>
              <a:t>MVP repair</a:t>
            </a:r>
          </a:p>
          <a:p>
            <a:r>
              <a:rPr lang="en-US" dirty="0" smtClean="0"/>
              <a:t>Apical </a:t>
            </a:r>
            <a:r>
              <a:rPr lang="en-US" dirty="0" smtClean="0"/>
              <a:t>MI/ </a:t>
            </a:r>
            <a:r>
              <a:rPr lang="en-US" dirty="0" err="1" smtClean="0"/>
              <a:t>Takotsubo</a:t>
            </a: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www.scancrit.com/wp-content/uploads/2013/04/Hypertrophic_Cardiomyopathy-Dia-300x187.jpg"/>
          <p:cNvPicPr>
            <a:picLocks noChangeAspect="1" noChangeArrowheads="1"/>
          </p:cNvPicPr>
          <p:nvPr/>
        </p:nvPicPr>
        <p:blipFill>
          <a:blip r:embed="rId2"/>
          <a:srcRect l="5833" t="14706" r="12500"/>
          <a:stretch>
            <a:fillRect/>
          </a:stretch>
        </p:blipFill>
        <p:spPr bwMode="auto">
          <a:xfrm>
            <a:off x="0" y="152400"/>
            <a:ext cx="9129664" cy="5943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533400" y="0"/>
            <a:ext cx="6324600" cy="677747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p>
        </p:txBody>
      </p:sp>
      <p:pic>
        <p:nvPicPr>
          <p:cNvPr id="4" name="HOC3.avi">
            <a:hlinkClick r:id="" action="ppaction://media"/>
          </p:cNvPr>
          <p:cNvPicPr>
            <a:picLocks noGrp="1" noRot="1" noChangeAspect="1"/>
          </p:cNvPicPr>
          <p:nvPr>
            <p:ph idx="1"/>
            <a:videoFile r:link="rId1"/>
          </p:nvPr>
        </p:nvPicPr>
        <p:blipFill>
          <a:blip r:embed="rId4"/>
          <a:srcRect/>
          <a:stretch>
            <a:fillRect/>
          </a:stretch>
        </p:blipFill>
        <p:spPr>
          <a:xfrm>
            <a:off x="0" y="0"/>
            <a:ext cx="9086850" cy="6172200"/>
          </a:xfr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ECHO GRADING OF SAM</a:t>
            </a:r>
            <a:endParaRPr lang="en-IN" smtClean="0"/>
          </a:p>
        </p:txBody>
      </p:sp>
      <p:sp>
        <p:nvSpPr>
          <p:cNvPr id="30723" name="Content Placeholder 2"/>
          <p:cNvSpPr>
            <a:spLocks noGrp="1"/>
          </p:cNvSpPr>
          <p:nvPr>
            <p:ph idx="1"/>
          </p:nvPr>
        </p:nvSpPr>
        <p:spPr/>
        <p:txBody>
          <a:bodyPr/>
          <a:lstStyle/>
          <a:p>
            <a:endParaRPr lang="en-IN" smtClean="0"/>
          </a:p>
        </p:txBody>
      </p:sp>
      <p:pic>
        <p:nvPicPr>
          <p:cNvPr id="30724" name="Picture 3"/>
          <p:cNvPicPr>
            <a:picLocks noChangeAspect="1" noChangeArrowheads="1"/>
          </p:cNvPicPr>
          <p:nvPr/>
        </p:nvPicPr>
        <p:blipFill>
          <a:blip r:embed="rId3"/>
          <a:srcRect/>
          <a:stretch>
            <a:fillRect/>
          </a:stretch>
        </p:blipFill>
        <p:spPr bwMode="auto">
          <a:xfrm>
            <a:off x="107950" y="1700213"/>
            <a:ext cx="8856663"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JTI_2012_03_21_WALKER_200589_SDC1.wmv">
            <a:hlinkClick r:id="" action="ppaction://media"/>
          </p:cNvPr>
          <p:cNvPicPr>
            <a:picLocks noGrp="1" noRot="1" noChangeAspect="1"/>
          </p:cNvPicPr>
          <p:nvPr>
            <p:ph idx="1"/>
            <a:videoFile r:link="rId1"/>
          </p:nvPr>
        </p:nvPicPr>
        <p:blipFill>
          <a:blip r:embed="rId3"/>
          <a:stretch>
            <a:fillRect/>
          </a:stretch>
        </p:blipFill>
        <p:spPr>
          <a:xfrm>
            <a:off x="0" y="228600"/>
            <a:ext cx="8915400" cy="6686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JTI_2012_03_21_WALKER_200589_SDC2.wmv">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srcRect/>
          <a:stretch>
            <a:fillRect/>
          </a:stretch>
        </p:blipFill>
        <p:spPr bwMode="auto">
          <a:xfrm>
            <a:off x="0" y="0"/>
            <a:ext cx="9458325" cy="8458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315</Words>
  <Application>Microsoft Office PowerPoint</Application>
  <PresentationFormat>On-screen Show (4:3)</PresentationFormat>
  <Paragraphs>35</Paragraphs>
  <Slides>19</Slides>
  <Notes>3</Notes>
  <HiddenSlides>0</HiddenSlides>
  <MMClips>3</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SAM</vt:lpstr>
      <vt:lpstr>SAM CAUSES</vt:lpstr>
      <vt:lpstr>Slide 3</vt:lpstr>
      <vt:lpstr>Slide 4</vt:lpstr>
      <vt:lpstr>Slide 5</vt:lpstr>
      <vt:lpstr>ECHO GRADING OF SAM</vt:lpstr>
      <vt:lpstr>Slide 7</vt:lpstr>
      <vt:lpstr>Slide 8</vt:lpstr>
      <vt:lpstr>Slide 9</vt:lpstr>
      <vt:lpstr>Slide 10</vt:lpstr>
      <vt:lpstr>Slide 11</vt:lpstr>
      <vt:lpstr>Elongated mitral leaflet causing SAM</vt:lpstr>
      <vt:lpstr>Slide 13</vt:lpstr>
      <vt:lpstr>Patterns of systolic anterior motion of the mitral valve in hypertrophic cardiomyopathy: assessment by two-dimensional echocardiography. –maron et al </vt:lpstr>
      <vt:lpstr>Slide 15</vt:lpstr>
      <vt:lpstr>Slide 16</vt:lpstr>
      <vt:lpstr>Slide 17</vt:lpstr>
      <vt:lpstr>Mitral regurgitation</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sreejith</dc:creator>
  <cp:lastModifiedBy>sreejith</cp:lastModifiedBy>
  <cp:revision>11</cp:revision>
  <dcterms:created xsi:type="dcterms:W3CDTF">2015-03-04T16:31:54Z</dcterms:created>
  <dcterms:modified xsi:type="dcterms:W3CDTF">2015-07-27T02:11:55Z</dcterms:modified>
</cp:coreProperties>
</file>